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8" d="100"/>
          <a:sy n="48" d="100"/>
        </p:scale>
        <p:origin x="-12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834981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1pPr>
            <a:lvl2pPr marL="0" indent="190500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2pPr>
            <a:lvl3pPr marL="0" indent="190500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3pPr>
            <a:lvl4pPr marL="0" indent="190500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4pPr>
            <a:lvl5pPr marL="0" indent="190500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5pPr>
            <a:lvl6pPr marL="0" indent="190500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6pPr>
            <a:lvl7pPr marL="0" indent="190500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7pPr>
            <a:lvl8pPr marL="0" indent="190500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8pPr>
            <a:lvl9pPr marL="0" indent="190500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 algn="ctr">
              <a:buSzPct val="100000"/>
              <a:defRPr sz="4800"/>
            </a:lvl1pPr>
            <a:lvl2pPr indent="304800" algn="ctr">
              <a:buSzPct val="100000"/>
              <a:defRPr sz="4800"/>
            </a:lvl2pPr>
            <a:lvl3pPr indent="304800" algn="ctr">
              <a:buSzPct val="100000"/>
              <a:defRPr sz="4800"/>
            </a:lvl3pPr>
            <a:lvl4pPr indent="304800" algn="ctr">
              <a:buSzPct val="100000"/>
              <a:defRPr sz="4800"/>
            </a:lvl4pPr>
            <a:lvl5pPr indent="304800" algn="ctr">
              <a:buSzPct val="100000"/>
              <a:defRPr sz="4800"/>
            </a:lvl5pPr>
            <a:lvl6pPr indent="304800" algn="ctr">
              <a:buSzPct val="100000"/>
              <a:defRPr sz="4800"/>
            </a:lvl6pPr>
            <a:lvl7pPr indent="304800" algn="ctr">
              <a:buSzPct val="100000"/>
              <a:defRPr sz="4800"/>
            </a:lvl7pPr>
            <a:lvl8pPr indent="304800" algn="ctr">
              <a:buSzPct val="100000"/>
              <a:defRPr sz="4800"/>
            </a:lvl8pPr>
            <a:lvl9pPr indent="304800" algn="ctr">
              <a:buSzPct val="100000"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ITLE_AND_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ITLE_AND_TWO_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_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285750" indent="-171450" algn="ctr">
              <a:spcBef>
                <a:spcPts val="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1pPr>
            <a:lvl2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2pPr>
            <a:lvl3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3pPr>
            <a:lvl4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4pPr>
            <a:lvl5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5pPr>
            <a:lvl6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6pPr>
            <a:lvl7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7pPr>
            <a:lvl8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8pPr>
            <a:lvl9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52400">
              <a:spcBef>
                <a:spcPts val="600"/>
              </a:spcBef>
              <a:buClr>
                <a:schemeClr val="lt1"/>
              </a:buClr>
              <a:buSzPct val="100000"/>
              <a:defRPr sz="3000">
                <a:solidFill>
                  <a:schemeClr val="lt1"/>
                </a:solidFill>
              </a:defRPr>
            </a:lvl1pPr>
            <a:lvl2pPr marL="742950" indent="-133350"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2pPr>
            <a:lvl3pPr marL="1143000" indent="-76200"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3pPr>
            <a:lvl4pPr marL="1600200" indent="-114300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4pPr>
            <a:lvl5pPr marL="2057400" indent="-114300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5pPr>
            <a:lvl6pPr marL="2514600" indent="-114300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6pPr>
            <a:lvl7pPr marL="2971800" indent="-114300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7pPr>
            <a:lvl8pPr marL="3429000" indent="-114300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8pPr>
            <a:lvl9pPr marL="3886200" indent="-114300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edoreference.com/entry/sharpeeman/reconstruction" TargetMode="External"/><Relationship Id="rId4" Type="http://schemas.openxmlformats.org/officeDocument/2006/relationships/hyperlink" Target="http://welproxy.minlib.net/login?qurl=http://www.credoreference.com/entry/sharpeeman/reconstruction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759650" y="370248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2800" b="0">
                <a:latin typeface="Times New Roman"/>
                <a:ea typeface="Times New Roman"/>
                <a:cs typeface="Times New Roman"/>
                <a:sym typeface="Times New Roman"/>
              </a:rPr>
              <a:t>Why did the abandonment by the North cause reconstruction to fail? </a:t>
            </a:r>
            <a:r>
              <a:rPr lang="en"/>
              <a:t> 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685800" y="2457337"/>
            <a:ext cx="7772400" cy="104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26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By: Maddie Tishman, Caroline Bradley, and Grayson Moran</a:t>
            </a:r>
          </a:p>
        </p:txBody>
      </p:sp>
      <p:sp>
        <p:nvSpPr>
          <p:cNvPr id="25" name="Shape 25"/>
          <p:cNvSpPr txBox="1"/>
          <p:nvPr/>
        </p:nvSpPr>
        <p:spPr>
          <a:xfrm>
            <a:off x="759650" y="4320550"/>
            <a:ext cx="7348500" cy="1283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24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Claim: Reconstruction failed because the North abandoned it in an effort to solve problems within the Union.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57200" y="274652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
</a:t>
            </a:r>
            <a:r>
              <a:rPr lang="en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Grantism: Corruption in government</a:t>
            </a:r>
          </a:p>
          <a:p>
            <a:endParaRPr lang="en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57200" y="160035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buClr>
                <a:schemeClr val="lt1"/>
              </a:buClr>
              <a:buSzPct val="100000"/>
              <a:buFont typeface="Times New Roman"/>
              <a:buChar char="●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President Grant had no political experience </a:t>
            </a:r>
          </a:p>
          <a:p>
            <a:pPr marL="457200" lvl="0" indent="-381000" rtl="0">
              <a:buClr>
                <a:schemeClr val="lt1"/>
              </a:buClr>
              <a:buSzPct val="100000"/>
              <a:buFont typeface="Times New Roman"/>
              <a:buChar char="●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When making political appointments he selected friends rather than people with proven ability</a:t>
            </a:r>
          </a:p>
          <a:p>
            <a:pPr marL="457200" lvl="0" indent="-381000" rtl="0">
              <a:buClr>
                <a:schemeClr val="lt1"/>
              </a:buClr>
              <a:buSzPct val="100000"/>
              <a:buFont typeface="Times New Roman"/>
              <a:buChar char="●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Internal revenue collectors accepted bribes from whiskey distillers who wanted to avoid paying taxes this defrauded the federal gov. of millions of dollars- Grant’s private secretary was involved</a:t>
            </a:r>
          </a:p>
          <a:p>
            <a:pPr marL="457200" lvl="0" indent="-381000" rtl="0">
              <a:buClr>
                <a:schemeClr val="lt1"/>
              </a:buClr>
              <a:buSzPct val="100000"/>
              <a:buFont typeface="Times New Roman"/>
              <a:buChar char="●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a company had skimmed off large profits from a gov. contract  this was called the crédit  mobilier affair  exposed several leading republicans and Grant’s vice president </a:t>
            </a:r>
            <a:r>
              <a:rPr lang="en" sz="2400" baseline="30000"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</a:p>
          <a:p>
            <a:endParaRPr lang="en" sz="2400" baseline="30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" sz="2400" baseline="30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" sz="2400" baseline="30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" sz="2400" baseline="30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" name="Shape 32"/>
          <p:cNvSpPr txBox="1"/>
          <p:nvPr/>
        </p:nvSpPr>
        <p:spPr>
          <a:xfrm>
            <a:off x="712125" y="5526650"/>
            <a:ext cx="7848900" cy="944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1</a:t>
            </a:r>
          </a:p>
          <a:p>
            <a:pPr>
              <a:buNone/>
            </a:pPr>
            <a:r>
              <a:rPr lang="en">
                <a:solidFill>
                  <a:srgbClr val="FFFFFF"/>
                </a:solidFill>
              </a:rPr>
              <a:t>1 </a:t>
            </a:r>
            <a:r>
              <a:rPr lang="en" sz="1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Danzer, , Klor De Alva, Krieger, Wilson, and Woloch. </a:t>
            </a:r>
            <a:r>
              <a:rPr lang="en" sz="1200" i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Americans</a:t>
            </a:r>
            <a:r>
              <a:rPr lang="en" sz="1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Houghtin Mifflin Company, 2005.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-71548"/>
            <a:ext cx="8229600" cy="824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Panic of 1873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752850"/>
            <a:ext cx="8229600" cy="4967700"/>
          </a:xfrm>
          <a:prstGeom prst="rect">
            <a:avLst/>
          </a:prstGeom>
          <a:noFill/>
          <a:ln w="9525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lt1"/>
              </a:buClr>
              <a:buSzPct val="185185"/>
              <a:buFont typeface="Arial"/>
              <a:buChar char="•"/>
            </a:pPr>
            <a:r>
              <a:rPr lang="en" sz="2700">
                <a:latin typeface="Times New Roman"/>
                <a:ea typeface="Times New Roman"/>
                <a:cs typeface="Times New Roman"/>
                <a:sym typeface="Times New Roman"/>
              </a:rPr>
              <a:t>In Grant’s speech to the Senete and HOR, he declares:</a:t>
            </a:r>
          </a:p>
          <a:p>
            <a:pPr marL="914400" lvl="1" indent="-381000" rtl="0">
              <a:lnSpc>
                <a:spcPct val="150000"/>
              </a:lnSpc>
              <a:buClr>
                <a:schemeClr val="lt1"/>
              </a:buClr>
              <a:buSzPct val="88888"/>
              <a:buFont typeface="Courier New"/>
              <a:buChar char="o"/>
            </a:pPr>
            <a:r>
              <a:rPr lang="en" sz="27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8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</a:t>
            </a:r>
            <a:r>
              <a:rPr lang="en" sz="1800">
                <a:solidFill>
                  <a:srgbClr val="FFFFFF"/>
                </a:solidFill>
              </a:rPr>
              <a:t>In the midst of great national prosperity a financial crisis has occurred that has brought low fortunes of gigantic proportions</a:t>
            </a:r>
            <a:r>
              <a:rPr lang="en" sz="18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”</a:t>
            </a:r>
            <a:r>
              <a:rPr lang="en" sz="1800" baseline="300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</a:p>
          <a:p>
            <a:pPr marL="457200" lvl="0" indent="-40005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2700">
                <a:latin typeface="Times New Roman"/>
                <a:ea typeface="Times New Roman"/>
                <a:cs typeface="Times New Roman"/>
                <a:sym typeface="Times New Roman"/>
              </a:rPr>
              <a:t>The country plunged into severe economic depression</a:t>
            </a:r>
          </a:p>
          <a:p>
            <a:pPr marL="457200" lvl="0" indent="-40005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2700">
                <a:latin typeface="Times New Roman"/>
                <a:ea typeface="Times New Roman"/>
                <a:cs typeface="Times New Roman"/>
                <a:sym typeface="Times New Roman"/>
              </a:rPr>
              <a:t>“</a:t>
            </a:r>
            <a:r>
              <a:rPr lang="en" sz="27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Unbridled expansion of factories, railroads, and farms and contraction of the money supply through the withdrawal of greenbacks helped trigger the Panic of 1873”</a:t>
            </a:r>
            <a:r>
              <a:rPr lang="en" sz="2700" baseline="300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</a:p>
          <a:p>
            <a:pPr marL="457200" lvl="0" indent="-40005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2700">
                <a:latin typeface="Times New Roman"/>
                <a:ea typeface="Times New Roman"/>
                <a:cs typeface="Times New Roman"/>
                <a:sym typeface="Times New Roman"/>
              </a:rPr>
              <a:t>The economic problems distracted northern republicans from the south forcing them to abandon reconstruction altogether and focus on how to relieve themselves from their economic distress</a:t>
            </a:r>
          </a:p>
          <a:p>
            <a:endParaRPr lang="en" sz="27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" sz="2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9" name="Shape 39"/>
          <p:cNvSpPr txBox="1"/>
          <p:nvPr/>
        </p:nvSpPr>
        <p:spPr>
          <a:xfrm>
            <a:off x="1574475" y="6066075"/>
            <a:ext cx="6221400" cy="661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Aft>
                <a:spcPts val="800"/>
              </a:spcAft>
              <a:buNone/>
            </a:pPr>
            <a:r>
              <a:rPr lang="en" sz="1200">
                <a:solidFill>
                  <a:srgbClr val="FFFFFF"/>
                </a:solidFill>
              </a:rPr>
              <a:t>2. </a:t>
            </a:r>
            <a:r>
              <a:rPr lang="en" sz="1200" i="1">
                <a:solidFill>
                  <a:srgbClr val="FFFFFF"/>
                </a:solidFill>
              </a:rPr>
              <a:t>American Government</a:t>
            </a:r>
            <a:r>
              <a:rPr lang="en" sz="1200">
                <a:solidFill>
                  <a:srgbClr val="FFFFFF"/>
                </a:solidFill>
              </a:rPr>
              <a:t>, s.v. "Ulysses S. Grant: annual message (1873)," accessed October 14, 2013. http://americangovernment.abc-clio.com/.</a:t>
            </a:r>
          </a:p>
          <a:p>
            <a:pPr marL="0" lvl="0" indent="0" rtl="0">
              <a:lnSpc>
                <a:spcPct val="100000"/>
              </a:lnSpc>
              <a:spcAft>
                <a:spcPts val="800"/>
              </a:spcAft>
              <a:buNone/>
            </a:pPr>
            <a:r>
              <a:rPr lang="en" sz="1200">
                <a:solidFill>
                  <a:srgbClr val="FFFFFF"/>
                </a:solidFill>
              </a:rPr>
              <a:t>3. Study Notes, inc. "AP US History." Ap Study Guide. 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3000" b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Concern over westward expansion and Indian Wars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The US began to create railroads (including the transcendental railway) which intruded on Indian land</a:t>
            </a:r>
          </a:p>
          <a:p>
            <a:pPr marL="457200" lvl="0" indent="-4191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Indians lost people, land and food sources because of the US building a railways</a:t>
            </a:r>
          </a:p>
          <a:p>
            <a:pPr marL="457200" lvl="0" indent="-4191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Indians thus started war with the US</a:t>
            </a:r>
          </a:p>
          <a:p>
            <a:pPr marL="457200" lvl="0" indent="-4191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The government became focused on Westward expansion and fighting off the Indians they  became distracted from Reconstruction, ultimately abandoning it</a:t>
            </a:r>
          </a:p>
          <a:p>
            <a:endParaRPr lang="en"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538475" y="1902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 sz="3000" b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election of 1876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 sz="1800">
                <a:solidFill>
                  <a:srgbClr val="FFFFFF"/>
                </a:solidFill>
              </a:rPr>
              <a:t>Hayes (Republican) vs. Tilden (Democrat) </a:t>
            </a:r>
          </a:p>
          <a:p>
            <a:pPr marL="457200" lvl="0" indent="-342900" rtl="0"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 sz="1800">
                <a:solidFill>
                  <a:srgbClr val="FFFFFF"/>
                </a:solidFill>
              </a:rPr>
              <a:t>Tilden won popular vote, Hayes won electoral vote</a:t>
            </a:r>
          </a:p>
          <a:p>
            <a:pPr marL="457200" lvl="0" indent="-342900" rtl="0"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 sz="1800">
                <a:solidFill>
                  <a:srgbClr val="FFFFFF"/>
                </a:solidFill>
              </a:rPr>
              <a:t>Congress appointed a commission to deal with problem </a:t>
            </a:r>
          </a:p>
          <a:p>
            <a:pPr marL="457200" lvl="0" indent="-342900" rtl="0"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 sz="1800">
                <a:solidFill>
                  <a:srgbClr val="FFFFFF"/>
                </a:solidFill>
              </a:rPr>
              <a:t>Commission was republican, thus appointed Hayes as president </a:t>
            </a:r>
          </a:p>
          <a:p>
            <a:pPr marL="457200" lvl="0" indent="-342900" rtl="0"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 sz="1800">
                <a:solidFill>
                  <a:srgbClr val="FFFFFF"/>
                </a:solidFill>
              </a:rPr>
              <a:t>House of Representatives was democrats (approves all election results)</a:t>
            </a:r>
          </a:p>
          <a:p>
            <a:pPr marL="457200" lvl="0" indent="-342900" rtl="0"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 sz="1800">
                <a:solidFill>
                  <a:srgbClr val="FFFFFF"/>
                </a:solidFill>
              </a:rPr>
              <a:t>HOR agreed to let Hayes be president as in return for a few demands</a:t>
            </a:r>
          </a:p>
          <a:p>
            <a:pPr marL="914400" lvl="1" indent="-342900" rtl="0">
              <a:lnSpc>
                <a:spcPct val="115000"/>
              </a:lnSpc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○"/>
            </a:pPr>
            <a:r>
              <a:rPr lang="en" sz="1800">
                <a:solidFill>
                  <a:srgbClr val="FFFFFF"/>
                </a:solidFill>
              </a:rPr>
              <a:t>First demand:  withdrawl of troops from Louisiana and south carolina (2 of the 3 southern states still governed) </a:t>
            </a:r>
          </a:p>
          <a:p>
            <a:pPr marL="914400" lvl="1" indent="-342900" rtl="0">
              <a:lnSpc>
                <a:spcPct val="115000"/>
              </a:lnSpc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○"/>
            </a:pPr>
            <a:r>
              <a:rPr lang="en" sz="1800">
                <a:solidFill>
                  <a:srgbClr val="FFFFFF"/>
                </a:solidFill>
              </a:rPr>
              <a:t>Second demand:  withdrawl of troops from Louisiana and south carolina (2 of the 3 southern states still governed) </a:t>
            </a:r>
          </a:p>
          <a:p>
            <a:pPr marL="914400" lvl="1" indent="-342900" rtl="0">
              <a:buClr>
                <a:schemeClr val="lt1"/>
              </a:buClr>
              <a:buSzPct val="100000"/>
              <a:buFont typeface="Arial"/>
              <a:buChar char="○"/>
            </a:pPr>
            <a:r>
              <a:rPr lang="en" sz="1800">
                <a:solidFill>
                  <a:srgbClr val="FFFFFF"/>
                </a:solidFill>
              </a:rPr>
              <a:t>Third demand: withdrawl of troops from Louisiana and south carolina (2 of the 3 southern states still governed)</a:t>
            </a:r>
            <a:r>
              <a:rPr lang="en" sz="1800" baseline="30000">
                <a:solidFill>
                  <a:srgbClr val="FFFFFF"/>
                </a:solidFill>
              </a:rPr>
              <a:t>4</a:t>
            </a:r>
          </a:p>
        </p:txBody>
      </p:sp>
      <p:sp>
        <p:nvSpPr>
          <p:cNvPr id="52" name="Shape 52"/>
          <p:cNvSpPr txBox="1"/>
          <p:nvPr/>
        </p:nvSpPr>
        <p:spPr>
          <a:xfrm>
            <a:off x="1039600" y="5784875"/>
            <a:ext cx="6137100" cy="569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4. Danzer, Klor de Alva, Krieger, Wilson, and Woloch, </a:t>
            </a:r>
            <a:r>
              <a:rPr lang="en" i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Americans</a:t>
            </a: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(Houghton Mifflin Company, 2005), 399.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buNone/>
            </a:pPr>
            <a:r>
              <a:rPr lang="en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Bibliography</a:t>
            </a:r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indent="457200" rtl="0">
              <a:buNone/>
            </a:pPr>
            <a:r>
              <a:rPr lang="en" sz="14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Danzer, Klor de Alva, Krieger, Wilson, and Woloch, </a:t>
            </a:r>
            <a:r>
              <a:rPr lang="en" sz="1400" i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Americans</a:t>
            </a:r>
            <a:r>
              <a:rPr lang="en" sz="14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(Houghton Mifflin Company, 2005), 399.</a:t>
            </a:r>
          </a:p>
          <a:p>
            <a:pPr lvl="0" rtl="0">
              <a:buNone/>
            </a:pPr>
            <a:r>
              <a:rPr lang="en" sz="14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(The election of 1876)</a:t>
            </a:r>
          </a:p>
          <a:p>
            <a:pPr marL="0" lvl="0" indent="4572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i="1">
                <a:solidFill>
                  <a:srgbClr val="F3F3F3"/>
                </a:solidFill>
              </a:rPr>
              <a:t>Encyclopedia of Emancipation and Abolition in the Transatlantic World</a:t>
            </a:r>
            <a:r>
              <a:rPr lang="en" sz="1400">
                <a:solidFill>
                  <a:srgbClr val="F3F3F3"/>
                </a:solidFill>
              </a:rPr>
              <a:t>, s.v. "</a:t>
            </a:r>
            <a:r>
              <a:rPr lang="en" sz="1400">
                <a:solidFill>
                  <a:srgbClr val="F3F3F3"/>
                </a:solidFill>
                <a:hlinkClick r:id="rId3"/>
              </a:rPr>
              <a:t>Reconstruction</a:t>
            </a:r>
            <a:r>
              <a:rPr lang="en" sz="1400">
                <a:solidFill>
                  <a:srgbClr val="F3F3F3"/>
                </a:solidFill>
              </a:rPr>
              <a:t>," accessed October 10, 2013, </a:t>
            </a:r>
            <a:r>
              <a:rPr lang="en" sz="1400" u="sng">
                <a:solidFill>
                  <a:srgbClr val="F3F3F3"/>
                </a:solidFill>
                <a:hlinkClick r:id="rId4"/>
              </a:rPr>
              <a:t>http://welproxy.minlib.net/login?qurl=http%3A%2F%2Fwww.credoreference.com/entry/sharpeeman/reconstruction</a:t>
            </a:r>
          </a:p>
          <a:p>
            <a:pPr marL="0" lvl="0" indent="457200" rtl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 sz="1400">
                <a:solidFill>
                  <a:srgbClr val="FFFFFF"/>
                </a:solidFill>
              </a:rPr>
              <a:t>Reconstruction and Westward Expansion. Last modified April 18, 2006. http://www.jamestownpublicschools.org/persell/index.php/  Reconstruction%20and%20Westward%20Expansion. </a:t>
            </a:r>
          </a:p>
          <a:p>
            <a:pPr marL="457200" lvl="0" indent="457200" rtl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 sz="1400">
                <a:solidFill>
                  <a:srgbClr val="FFFFFF"/>
                </a:solidFill>
              </a:rPr>
              <a:t>Study Notes, inc. "AP US History." Ap Study Guide. Last modified 2006. Accessed 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solidFill>
                  <a:srgbClr val="FFFFFF"/>
                </a:solidFill>
              </a:rPr>
              <a:t>     October 10, 2013. http://www.apstudynotes.org/us-history/topics/ 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solidFill>
                  <a:srgbClr val="FFFFFF"/>
                </a:solidFill>
              </a:rPr>
              <a:t>     the-end-of-reconstruction/. </a:t>
            </a:r>
          </a:p>
          <a:p>
            <a:endParaRPr lang="en" sz="1400">
              <a:solidFill>
                <a:srgbClr val="FFFFFF"/>
              </a:solidFill>
            </a:endParaRPr>
          </a:p>
          <a:p>
            <a:endParaRPr lang="en" sz="1400">
              <a:solidFill>
                <a:srgbClr val="FFFFFF"/>
              </a:solidFill>
            </a:endParaRPr>
          </a:p>
          <a:p>
            <a:endParaRPr lang="en" sz="1400">
              <a:solidFill>
                <a:srgbClr val="FFFFFF"/>
              </a:solidFill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dark-gradient">
  <a:themeElements>
    <a:clrScheme name="Custom 346">
      <a:dk1>
        <a:srgbClr val="000000"/>
      </a:dk1>
      <a:lt1>
        <a:srgbClr val="FFFFFF"/>
      </a:lt1>
      <a:dk2>
        <a:srgbClr val="4C4C4C"/>
      </a:dk2>
      <a:lt2>
        <a:srgbClr val="CCCCCC"/>
      </a:lt2>
      <a:accent1>
        <a:srgbClr val="89B4B8"/>
      </a:accent1>
      <a:accent2>
        <a:srgbClr val="AFA6CA"/>
      </a:accent2>
      <a:accent3>
        <a:srgbClr val="A5B492"/>
      </a:accent3>
      <a:accent4>
        <a:srgbClr val="E8CD6D"/>
      </a:accent4>
      <a:accent5>
        <a:srgbClr val="F4A447"/>
      </a:accent5>
      <a:accent6>
        <a:srgbClr val="D09D94"/>
      </a:accent6>
      <a:hlink>
        <a:srgbClr val="5EA7AA"/>
      </a:hlink>
      <a:folHlink>
        <a:srgbClr val="A295B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612</Words>
  <Application>Microsoft Macintosh PowerPoint</Application>
  <PresentationFormat>On-screen Show (4:3)</PresentationFormat>
  <Paragraphs>48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dark-gradient</vt:lpstr>
      <vt:lpstr>Why did the abandonment by the North cause reconstruction to fail?  </vt:lpstr>
      <vt:lpstr>
Grantism: Corruption in government </vt:lpstr>
      <vt:lpstr>Panic of 1873</vt:lpstr>
      <vt:lpstr>Concern over westward expansion and Indian Wars</vt:lpstr>
      <vt:lpstr>The election of 1876</vt:lpstr>
      <vt:lpstr>Bibliography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did the abandonment by the North cause reconstruction to fail?  </dc:title>
  <cp:lastModifiedBy>Crystal Bartels</cp:lastModifiedBy>
  <cp:revision>1</cp:revision>
  <dcterms:modified xsi:type="dcterms:W3CDTF">2013-10-15T13:14:40Z</dcterms:modified>
</cp:coreProperties>
</file>